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embeddedFontLst>
    <p:embeddedFont>
      <p:font typeface="Red Hat Text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jvaTDtnxQ7L47Kll8c8ZCCQb1r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DF9E3D7-56CA-4406-A8D4-03678288AFA6}">
  <a:tblStyle styleId="{4DF9E3D7-56CA-4406-A8D4-03678288AFA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5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5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6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6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7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7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8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8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9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9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45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5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45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11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11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2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12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13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3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14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14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Google Shape;255;p15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15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6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6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16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17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7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7" name="Google Shape;277;p17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18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8" name="Google Shape;288;p18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9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9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19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1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6" name="Google Shape;316;p21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1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" name="Google Shape;318;p21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330" name="Google Shape;33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24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4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24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8" name="Google Shape;368;p25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0" name="Google Shape;370;p25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26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6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250" rIns="91425" bIns="4570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Google Shape;383;p26:notes"/>
          <p:cNvSpPr txBox="1"/>
          <p:nvPr/>
        </p:nvSpPr>
        <p:spPr>
          <a:xfrm>
            <a:off x="816566" y="4772257"/>
            <a:ext cx="5224869" cy="885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450" rIns="0" bIns="0" anchor="t" anchorCtr="0">
            <a:noAutofit/>
          </a:bodyPr>
          <a:lstStyle/>
          <a:p>
            <a:pPr marL="503238" marR="0" lvl="0" indent="-5032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ts val="1350"/>
              <a:buFont typeface="Noto Sans Symbols"/>
              <a:buChar char="◆"/>
            </a:pPr>
            <a:r>
              <a:rPr lang="es-ES" sz="18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En mayúsculas, centrado, tipo de fuente FRANKLIN GOTHIC HEAVY, 60 puntos, azul (el que más se asemeje a azul corporativo)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7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Times New Roman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27:notes"/>
          <p:cNvSpPr txBox="1"/>
          <p:nvPr/>
        </p:nvSpPr>
        <p:spPr>
          <a:xfrm>
            <a:off x="1191004" y="878421"/>
            <a:ext cx="4475989" cy="316475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80150" tIns="40075" rIns="80150" bIns="400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7:notes"/>
          <p:cNvSpPr txBox="1">
            <a:spLocks noGrp="1"/>
          </p:cNvSpPr>
          <p:nvPr>
            <p:ph type="body" idx="1"/>
          </p:nvPr>
        </p:nvSpPr>
        <p:spPr>
          <a:xfrm>
            <a:off x="1061391" y="4350019"/>
            <a:ext cx="4740977" cy="3512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7" name="Google Shape;39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7"/>
          <p:cNvSpPr txBox="1">
            <a:spLocks noGrp="1"/>
          </p:cNvSpPr>
          <p:nvPr>
            <p:ph type="title"/>
          </p:nvPr>
        </p:nvSpPr>
        <p:spPr>
          <a:xfrm>
            <a:off x="628650" y="847614"/>
            <a:ext cx="6914852" cy="84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285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7"/>
          <p:cNvSpPr txBox="1">
            <a:spLocks noGrp="1"/>
          </p:cNvSpPr>
          <p:nvPr>
            <p:ph type="sldNum" idx="12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Diapositiva </a:t>
            </a: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31" name="Google Shape;31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38305" y="117230"/>
            <a:ext cx="1747435" cy="84761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7"/>
          <p:cNvSpPr txBox="1">
            <a:spLocks noGrp="1"/>
          </p:cNvSpPr>
          <p:nvPr>
            <p:ph type="ftr" idx="11"/>
          </p:nvPr>
        </p:nvSpPr>
        <p:spPr>
          <a:xfrm>
            <a:off x="6362700" y="6356351"/>
            <a:ext cx="215265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35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ítulo y objetos">
  <p:cSld name="2_Título y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8"/>
          <p:cNvSpPr txBox="1">
            <a:spLocks noGrp="1"/>
          </p:cNvSpPr>
          <p:nvPr>
            <p:ph type="title"/>
          </p:nvPr>
        </p:nvSpPr>
        <p:spPr>
          <a:xfrm>
            <a:off x="628650" y="847614"/>
            <a:ext cx="6914852" cy="84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285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8"/>
          <p:cNvSpPr txBox="1">
            <a:spLocks noGrp="1"/>
          </p:cNvSpPr>
          <p:nvPr>
            <p:ph type="sldNum" idx="12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3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Diapositiva </a:t>
            </a: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37" name="Google Shape;37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38305" y="117230"/>
            <a:ext cx="1747435" cy="84761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8"/>
          <p:cNvSpPr txBox="1">
            <a:spLocks noGrp="1"/>
          </p:cNvSpPr>
          <p:nvPr>
            <p:ph type="ftr" idx="11"/>
          </p:nvPr>
        </p:nvSpPr>
        <p:spPr>
          <a:xfrm>
            <a:off x="6362700" y="6356351"/>
            <a:ext cx="2152650" cy="365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35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 txBox="1">
            <a:spLocks noGrp="1"/>
          </p:cNvSpPr>
          <p:nvPr>
            <p:ph type="title"/>
          </p:nvPr>
        </p:nvSpPr>
        <p:spPr>
          <a:xfrm>
            <a:off x="456481" y="273629"/>
            <a:ext cx="8226719" cy="1143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/>
          </p:nvPr>
        </p:nvSpPr>
        <p:spPr>
          <a:xfrm>
            <a:off x="722312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1"/>
          </p:nvPr>
        </p:nvSpPr>
        <p:spPr>
          <a:xfrm>
            <a:off x="722312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body" idx="1"/>
          </p:nvPr>
        </p:nvSpPr>
        <p:spPr>
          <a:xfrm>
            <a:off x="3575051" y="273051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39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3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9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7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4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0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1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41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6553201" y="6356351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4.jp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em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" name="Rectangle 10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F0F90F-6B50-97E2-5CA7-D86533C6D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a-ES" noProof="0" dirty="0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C89D6760-9FCC-A803-2185-4A2F438B2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68" y="1128982"/>
            <a:ext cx="8177842" cy="46000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7" name="Rectangle 116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8" name="Rectangle 117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9" name="Rectangle 118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465995" y="1981200"/>
            <a:ext cx="8198263" cy="402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lang="ca-ES" b="1" noProof="0" dirty="0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lang="ca-ES" b="1" noProof="0" dirty="0"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417320" y="82296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 Rounded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  <a:ea typeface="Arial Rounded"/>
                <a:cs typeface="Arial Rounded"/>
                <a:sym typeface="Arial Rounded"/>
              </a:rPr>
              <a:t>Curs 26-27</a:t>
            </a:r>
            <a:endParaRPr lang="ca-ES" noProof="0" dirty="0"/>
          </a:p>
        </p:txBody>
      </p:sp>
      <p:pic>
        <p:nvPicPr>
          <p:cNvPr id="114" name="Google Shape;11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954" y="1823386"/>
            <a:ext cx="7231032" cy="402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995" y="219866"/>
            <a:ext cx="1329210" cy="35556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>
            <a:spLocks noGrp="1"/>
          </p:cNvSpPr>
          <p:nvPr>
            <p:ph type="ctrTitle"/>
          </p:nvPr>
        </p:nvSpPr>
        <p:spPr>
          <a:xfrm>
            <a:off x="2779431" y="889820"/>
            <a:ext cx="5074920" cy="44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4400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noProof="0" dirty="0">
                <a:solidFill>
                  <a:srgbClr val="0D2D4E"/>
                </a:solidFill>
                <a:latin typeface="Aptos"/>
              </a:rPr>
              <a:t>             CURS 26-27</a:t>
            </a:r>
            <a:endParaRPr lang="ca-ES" sz="3200" noProof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/>
          <p:cNvSpPr/>
          <p:nvPr/>
        </p:nvSpPr>
        <p:spPr>
          <a:xfrm>
            <a:off x="0" y="8626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29" name="Rectangle 128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30" name="Rectangle 129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31" name="Rectangle 130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32" name="Rectangle 131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33" name="Rounded Rectangle 132"/>
          <p:cNvSpPr/>
          <p:nvPr/>
        </p:nvSpPr>
        <p:spPr>
          <a:xfrm>
            <a:off x="621792" y="1005840"/>
            <a:ext cx="6126480" cy="444398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713232" y="1078992"/>
            <a:ext cx="5943600" cy="429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08" marR="0" lvl="0" indent="-342808" algn="l" rtl="0">
              <a:lnSpc>
                <a:spcPct val="12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2 cursos acadèmics.</a:t>
            </a:r>
            <a:endParaRPr lang="ca-ES" noProof="0" dirty="0"/>
          </a:p>
          <a:p>
            <a:pPr marL="342808" marR="0" lvl="0" indent="-342808" algn="l" rtl="0">
              <a:lnSpc>
                <a:spcPct val="12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El cicle està dividit en mòduls.</a:t>
            </a:r>
            <a:endParaRPr lang="ca-ES" noProof="0" dirty="0"/>
          </a:p>
          <a:p>
            <a:pPr marL="342808" marR="0" lvl="0" indent="-342808" algn="l" rtl="0">
              <a:lnSpc>
                <a:spcPct val="12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Cada mòdul està dividit en resultats d’aprenentatge.</a:t>
            </a:r>
            <a:endParaRPr lang="ca-ES" noProof="0" dirty="0"/>
          </a:p>
          <a:p>
            <a:pPr marL="342808" marR="0" lvl="0" indent="-342808" algn="l" rtl="0">
              <a:lnSpc>
                <a:spcPct val="12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Per aprovar el mòdul, cal aprovar tots els resultats d’aprenentatge.</a:t>
            </a:r>
            <a:endParaRPr lang="ca-ES" noProof="0" dirty="0"/>
          </a:p>
          <a:p>
            <a:pPr marL="342808" marR="0" lvl="0" indent="-342808" algn="l" rtl="0">
              <a:lnSpc>
                <a:spcPct val="12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S’avaluen els conceptes, els procediments i les actituds.</a:t>
            </a:r>
            <a:endParaRPr lang="ca-ES" noProof="0" dirty="0"/>
          </a:p>
        </p:txBody>
      </p:sp>
      <p:sp>
        <p:nvSpPr>
          <p:cNvPr id="125" name="Google Shape;125;p5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126" name="Google Shape;126;p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0644" y="6280030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6434" y="600469"/>
            <a:ext cx="1445339" cy="95704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2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PLA D’ESTUDIS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1" name="Rectangle 14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2" name="Rectangle 141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3" name="Rectangle 142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4" name="Rectangle 143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5" name="Rounded Rectangle 144"/>
          <p:cNvSpPr/>
          <p:nvPr/>
        </p:nvSpPr>
        <p:spPr>
          <a:xfrm>
            <a:off x="621792" y="886968"/>
            <a:ext cx="5486400" cy="480974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713232" y="960120"/>
            <a:ext cx="5303520" cy="466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3200"/>
              <a:buFont typeface="Noto Sans Symbols"/>
              <a:buChar char="▪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Etapa formativa post-obligatòria</a:t>
            </a:r>
            <a:endParaRPr lang="ca-ES" noProof="0" dirty="0"/>
          </a:p>
          <a:p>
            <a:pPr marL="342877" marR="0" lvl="0" indent="-342877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3200"/>
              <a:buFont typeface="Noto Sans Symbols"/>
              <a:buChar char="▪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Provenen de prova d’accés a grau mig</a:t>
            </a: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/</a:t>
            </a: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ESO</a:t>
            </a:r>
            <a:endParaRPr lang="ca-ES" noProof="0" dirty="0"/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3200"/>
              <a:buFont typeface="Noto Sans Symbols"/>
              <a:buChar char="▪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Pretén formar a l’alumnat en continguts</a:t>
            </a:r>
            <a:endParaRPr lang="ca-ES" noProof="0" dirty="0"/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3200"/>
              <a:buFont typeface="Noto Sans Symbols"/>
              <a:buChar char="▪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Especial atenció a les capacitat claus:</a:t>
            </a:r>
            <a:endParaRPr lang="ca-ES" noProof="0" dirty="0"/>
          </a:p>
          <a:p>
            <a:pPr marL="1371352" lvl="2" indent="-469649" algn="l" rtl="0">
              <a:lnSpc>
                <a:spcPct val="100000"/>
              </a:lnSpc>
              <a:spcBef>
                <a:spcPts val="480"/>
              </a:spcBef>
              <a:spcAft>
                <a:spcPts val="400"/>
              </a:spcAft>
              <a:buClr>
                <a:srgbClr val="FF0000"/>
              </a:buClr>
              <a:buSzPts val="2800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Responsabilitat (puntualitat, entregues...)</a:t>
            </a:r>
            <a:endParaRPr lang="ca-ES" noProof="0" dirty="0"/>
          </a:p>
          <a:p>
            <a:pPr marL="1371352" lvl="2" indent="-469649" algn="l" rtl="0">
              <a:lnSpc>
                <a:spcPct val="100000"/>
              </a:lnSpc>
              <a:spcBef>
                <a:spcPts val="480"/>
              </a:spcBef>
              <a:spcAft>
                <a:spcPts val="400"/>
              </a:spcAft>
              <a:buClr>
                <a:srgbClr val="FF0000"/>
              </a:buClr>
              <a:buSzPts val="2800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L’organització i autonomia</a:t>
            </a:r>
            <a:endParaRPr lang="ca-ES" noProof="0" dirty="0"/>
          </a:p>
          <a:p>
            <a:pPr marL="1371352" lvl="2" indent="-469649" algn="l" rtl="0">
              <a:lnSpc>
                <a:spcPct val="100000"/>
              </a:lnSpc>
              <a:spcBef>
                <a:spcPts val="480"/>
              </a:spcBef>
              <a:spcAft>
                <a:spcPts val="400"/>
              </a:spcAft>
              <a:buClr>
                <a:srgbClr val="FF0000"/>
              </a:buClr>
              <a:buSzPts val="2800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L’esforç</a:t>
            </a:r>
            <a:endParaRPr lang="ca-ES" noProof="0" dirty="0"/>
          </a:p>
          <a:p>
            <a:pPr marL="1371352" lvl="2" indent="-469649" algn="l" rtl="0">
              <a:lnSpc>
                <a:spcPct val="100000"/>
              </a:lnSpc>
              <a:spcBef>
                <a:spcPts val="480"/>
              </a:spcBef>
              <a:spcAft>
                <a:spcPts val="400"/>
              </a:spcAft>
              <a:buClr>
                <a:srgbClr val="FF0000"/>
              </a:buClr>
              <a:buSzPts val="2800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Treball en equip</a:t>
            </a:r>
            <a:endParaRPr lang="ca-ES" noProof="0" dirty="0"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400"/>
              </a:spcAft>
              <a:buSzPts val="3200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2800" b="0" i="0" strike="noStrike" cap="none" noProof="0" dirty="0">
              <a:solidFill>
                <a:srgbClr val="FF0000"/>
              </a:solidFill>
            </a:endParaRPr>
          </a:p>
          <a:p>
            <a:pPr marL="1142691" marR="0" lvl="2" indent="-63191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Noto Sans Symbols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2800" b="0" i="0" u="none" strike="noStrike" cap="none" noProof="0" dirty="0">
              <a:solidFill>
                <a:srgbClr val="7F7F7F"/>
              </a:solidFill>
            </a:endParaRPr>
          </a:p>
          <a:p>
            <a:pPr marL="342808" marR="0" lvl="0" indent="-165008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2800" b="0" i="0" u="none" strike="noStrike" cap="none" noProof="0" dirty="0">
              <a:solidFill>
                <a:schemeClr val="dk1"/>
              </a:solidFill>
            </a:endParaRPr>
          </a:p>
        </p:txBody>
      </p:sp>
      <p:sp>
        <p:nvSpPr>
          <p:cNvPr id="137" name="Google Shape;137;p6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</a:t>
            </a: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 </a:t>
            </a: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26-27</a:t>
            </a:r>
            <a:endParaRPr lang="ca-ES" noProof="0" dirty="0"/>
          </a:p>
        </p:txBody>
      </p:sp>
      <p:pic>
        <p:nvPicPr>
          <p:cNvPr id="138" name="Google Shape;138;p6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3320" y="3789527"/>
            <a:ext cx="1424796" cy="141705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05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    CFGM Farmàcia i  </a:t>
            </a:r>
            <a:r>
              <a:rPr lang="ca-ES" sz="2600" b="1" i="0" u="none" strike="noStrike" cap="none" noProof="0" dirty="0" err="1">
                <a:solidFill>
                  <a:srgbClr val="0D2D4E"/>
                </a:solidFill>
                <a:latin typeface="Aptos"/>
              </a:rPr>
              <a:t>Parafarmàcia</a:t>
            </a:r>
            <a:endParaRPr lang="ca-ES" sz="36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49" name="Rectangle 148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50" name="Rectangle 149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51" name="Rectangle 150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147" name="Google Shape;147;p7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44D976D9-9176-B37E-DA8D-2E5A937C9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78" y="1079088"/>
            <a:ext cx="3475683" cy="4699823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268C8F07-A0F9-F910-5CEE-511F809EFF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184" y="1079089"/>
            <a:ext cx="3565638" cy="46998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1" name="Rectangle 16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2" name="Rectangle 161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3" name="Rectangle 162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4" name="Rectangle 163"/>
          <p:cNvSpPr/>
          <p:nvPr/>
        </p:nvSpPr>
        <p:spPr>
          <a:xfrm>
            <a:off x="1005840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5" name="Rounded Rectangle 164"/>
          <p:cNvSpPr/>
          <p:nvPr/>
        </p:nvSpPr>
        <p:spPr>
          <a:xfrm>
            <a:off x="608076" y="1143000"/>
            <a:ext cx="8001000" cy="47183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57" name="Google Shape;157;p8"/>
          <p:cNvSpPr txBox="1">
            <a:spLocks noGrp="1"/>
          </p:cNvSpPr>
          <p:nvPr>
            <p:ph type="body" idx="1"/>
          </p:nvPr>
        </p:nvSpPr>
        <p:spPr>
          <a:xfrm>
            <a:off x="621792" y="1336188"/>
            <a:ext cx="7909560" cy="4333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08" marR="0" lvl="0" indent="-342808" algn="l" rtl="0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</a:rPr>
              <a:t>Distribuir i controlar els productes, la facturació i la informació en els establiments de farmàcia.</a:t>
            </a:r>
            <a:endParaRPr lang="ca-ES" noProof="0" dirty="0"/>
          </a:p>
          <a:p>
            <a:pPr marL="342808" marR="0" lvl="0" indent="-342808" algn="l" rtl="0">
              <a:lnSpc>
                <a:spcPct val="90000"/>
              </a:lnSpc>
              <a:spcBef>
                <a:spcPts val="52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</a:rPr>
              <a:t>Dispensar medicaments i productes de </a:t>
            </a:r>
            <a:r>
              <a:rPr lang="ca-ES" sz="1800" b="0" i="0" u="none" strike="noStrike" cap="none" noProof="0" dirty="0" err="1">
                <a:solidFill>
                  <a:srgbClr val="1F2A37"/>
                </a:solidFill>
                <a:latin typeface="Aptos"/>
              </a:rPr>
              <a:t>parafarmàcia</a:t>
            </a: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</a:rPr>
              <a:t>. Informar als clients sobre el seu ús</a:t>
            </a:r>
            <a:endParaRPr lang="ca-ES" noProof="0" dirty="0"/>
          </a:p>
          <a:p>
            <a:pPr marL="342808" marR="0" lvl="0" indent="-342808" algn="l" rtl="0">
              <a:lnSpc>
                <a:spcPct val="90000"/>
              </a:lnSpc>
              <a:spcBef>
                <a:spcPts val="52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</a:rPr>
              <a:t>Elaborar  preparats  seguint protocols i sota la supervisió del farmacèutic</a:t>
            </a:r>
            <a:endParaRPr lang="ca-ES" noProof="0" dirty="0"/>
          </a:p>
          <a:p>
            <a:pPr marL="342808" marR="0" lvl="0" indent="-342808" algn="l" rtl="0">
              <a:lnSpc>
                <a:spcPct val="90000"/>
              </a:lnSpc>
              <a:spcBef>
                <a:spcPts val="52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</a:rPr>
              <a:t>Realitzar anàlisis clíniques senzilles sota la supervisió del farmacèutic</a:t>
            </a:r>
            <a:endParaRPr lang="ca-ES" noProof="0" dirty="0"/>
          </a:p>
        </p:txBody>
      </p:sp>
      <p:pic>
        <p:nvPicPr>
          <p:cNvPr id="158" name="Google Shape;158;p8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324" y="168108"/>
            <a:ext cx="1098160" cy="9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>
            <a:spLocks noGrp="1"/>
          </p:cNvSpPr>
          <p:nvPr>
            <p:ph type="title"/>
          </p:nvPr>
        </p:nvSpPr>
        <p:spPr>
          <a:xfrm>
            <a:off x="1563986" y="305038"/>
            <a:ext cx="6894214" cy="444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COMPETÈNCIES PROFESSIONALS</a:t>
            </a:r>
            <a:endParaRPr lang="ca-ES" sz="3200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24761" y="-50292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5" name="Rectangle 174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6" name="Rectangle 175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7" name="Rectangle 176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8" name="Rectangle 177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9" name="Rounded Rectangle 178"/>
          <p:cNvSpPr/>
          <p:nvPr/>
        </p:nvSpPr>
        <p:spPr>
          <a:xfrm>
            <a:off x="621792" y="1225296"/>
            <a:ext cx="5486400" cy="362102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68" name="Google Shape;168;p9"/>
          <p:cNvSpPr txBox="1">
            <a:spLocks noGrp="1"/>
          </p:cNvSpPr>
          <p:nvPr>
            <p:ph type="body" idx="1"/>
          </p:nvPr>
        </p:nvSpPr>
        <p:spPr>
          <a:xfrm>
            <a:off x="713232" y="1298448"/>
            <a:ext cx="530352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08" marR="0" lvl="0" indent="-342808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36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Atenció personalitzada a l’alumnat a través de la tutoria</a:t>
            </a:r>
            <a:endParaRPr lang="ca-ES" noProof="0" dirty="0"/>
          </a:p>
          <a:p>
            <a:pPr marL="342808" marR="0" lvl="0" indent="-342808" algn="l" rtl="0">
              <a:lnSpc>
                <a:spcPct val="100000"/>
              </a:lnSpc>
              <a:spcBef>
                <a:spcPts val="720"/>
              </a:spcBef>
              <a:spcAft>
                <a:spcPts val="400"/>
              </a:spcAft>
              <a:buClr>
                <a:srgbClr val="000000"/>
              </a:buClr>
              <a:buSzPts val="36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Flexibilització</a:t>
            </a:r>
            <a:endParaRPr lang="ca-ES" noProof="0" dirty="0"/>
          </a:p>
          <a:p>
            <a:pPr marL="342808" lvl="0" indent="-342808" algn="l" rtl="0">
              <a:lnSpc>
                <a:spcPct val="100000"/>
              </a:lnSpc>
              <a:spcBef>
                <a:spcPts val="720"/>
              </a:spcBef>
              <a:spcAft>
                <a:spcPts val="400"/>
              </a:spcAft>
              <a:buClr>
                <a:srgbClr val="000000"/>
              </a:buClr>
              <a:buSzPts val="3600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Formació de bons professionals</a:t>
            </a:r>
            <a:endParaRPr lang="ca-ES" noProof="0" dirty="0"/>
          </a:p>
          <a:p>
            <a:pPr marL="342808" lvl="0" indent="-114208" algn="l" rtl="0">
              <a:lnSpc>
                <a:spcPct val="100000"/>
              </a:lnSpc>
              <a:spcBef>
                <a:spcPts val="720"/>
              </a:spcBef>
              <a:spcAft>
                <a:spcPts val="400"/>
              </a:spcAft>
              <a:buClr>
                <a:srgbClr val="000000"/>
              </a:buClr>
              <a:buSzPts val="3600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3600" u="sng" noProof="0" dirty="0">
              <a:solidFill>
                <a:srgbClr val="000000"/>
              </a:solidFill>
            </a:endParaRPr>
          </a:p>
          <a:p>
            <a:pPr marL="342808" marR="0" lvl="0" indent="-114208" algn="l" rtl="0">
              <a:lnSpc>
                <a:spcPct val="100000"/>
              </a:lnSpc>
              <a:spcBef>
                <a:spcPts val="720"/>
              </a:spcBef>
              <a:spcAft>
                <a:spcPts val="400"/>
              </a:spcAft>
              <a:buClr>
                <a:srgbClr val="000000"/>
              </a:buClr>
              <a:buSzPts val="36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3600" b="0" i="0" u="sng" strike="noStrike" cap="none" noProof="0" dirty="0">
              <a:solidFill>
                <a:srgbClr val="000000"/>
              </a:solidFill>
            </a:endParaRPr>
          </a:p>
          <a:p>
            <a:pPr marL="342808" marR="0" lvl="0" indent="-139608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chemeClr val="dk1"/>
              </a:buClr>
              <a:buSzPts val="32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endParaRPr lang="ca-ES" sz="320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</a:t>
            </a: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 2</a:t>
            </a: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6-27</a:t>
            </a:r>
            <a:endParaRPr lang="ca-ES" noProof="0" dirty="0"/>
          </a:p>
        </p:txBody>
      </p:sp>
      <p:pic>
        <p:nvPicPr>
          <p:cNvPr id="170" name="Google Shape;170;p9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83333" y="3184326"/>
            <a:ext cx="1577333" cy="96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944" y="3184326"/>
            <a:ext cx="1577333" cy="96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3396" y="412430"/>
            <a:ext cx="861518" cy="110274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>
            <a:spLocks noGrp="1"/>
          </p:cNvSpPr>
          <p:nvPr>
            <p:ph type="title"/>
          </p:nvPr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TRETS IDENTIFICATIUS DE L’ESCOLA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ctangle 18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87" name="Rectangle 186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88" name="Rectangle 187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89" name="Rectangle 188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90" name="Rectangle 189"/>
          <p:cNvSpPr/>
          <p:nvPr/>
        </p:nvSpPr>
        <p:spPr>
          <a:xfrm>
            <a:off x="658368" y="91440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91" name="Rounded Rectangle 190"/>
          <p:cNvSpPr/>
          <p:nvPr/>
        </p:nvSpPr>
        <p:spPr>
          <a:xfrm>
            <a:off x="658368" y="1344168"/>
            <a:ext cx="5532120" cy="439826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79" name="Google Shape;179;p43"/>
          <p:cNvSpPr txBox="1">
            <a:spLocks noGrp="1"/>
          </p:cNvSpPr>
          <p:nvPr>
            <p:ph type="body" idx="1"/>
          </p:nvPr>
        </p:nvSpPr>
        <p:spPr>
          <a:xfrm>
            <a:off x="749808" y="1417320"/>
            <a:ext cx="5349240" cy="425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Butlletins de notes.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Control d’assistència.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Activitats programades més significatives.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Comunicats i notificacions d’escola.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Circulars informatives, calendari i algunes fotos.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Autoritzacions per les sortides.</a:t>
            </a:r>
            <a:endParaRPr lang="ca-ES" noProof="0"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ct val="142857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Informe avaluació inicial.</a:t>
            </a:r>
            <a:endParaRPr lang="ca-ES" noProof="0" dirty="0"/>
          </a:p>
        </p:txBody>
      </p:sp>
      <p:sp>
        <p:nvSpPr>
          <p:cNvPr id="180" name="Google Shape;180;p43"/>
          <p:cNvSpPr txBox="1">
            <a:spLocks noGrp="1"/>
          </p:cNvSpPr>
          <p:nvPr>
            <p:ph type="sldNum" idx="12"/>
          </p:nvPr>
        </p:nvSpPr>
        <p:spPr>
          <a:xfrm>
            <a:off x="3028950" y="6528816"/>
            <a:ext cx="30861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Diapositiva </a:t>
            </a:r>
            <a:fld id="{00000000-1234-1234-1234-123412341234}" type="slidenum">
              <a:rPr lang="ca-ES" noProof="0" smtClean="0"/>
              <a:t>8</a:t>
            </a:fld>
            <a:endParaRPr lang="ca-ES" noProof="0" dirty="0"/>
          </a:p>
        </p:txBody>
      </p:sp>
      <p:sp>
        <p:nvSpPr>
          <p:cNvPr id="181" name="Google Shape;181;p43"/>
          <p:cNvSpPr txBox="1">
            <a:spLocks noGrp="1"/>
          </p:cNvSpPr>
          <p:nvPr>
            <p:ph type="ftr" idx="11"/>
          </p:nvPr>
        </p:nvSpPr>
        <p:spPr>
          <a:xfrm>
            <a:off x="6362700" y="6528816"/>
            <a:ext cx="215265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Presentació del Curs</a:t>
            </a:r>
            <a:endParaRPr lang="ca-ES" noProof="0" dirty="0"/>
          </a:p>
        </p:txBody>
      </p:sp>
      <p:pic>
        <p:nvPicPr>
          <p:cNvPr id="182" name="Google Shape;18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8647" y="3747959"/>
            <a:ext cx="1256703" cy="1333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3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48235" y="6183349"/>
            <a:ext cx="1329210" cy="35556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43"/>
          <p:cNvSpPr txBox="1"/>
          <p:nvPr/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049" y="91305"/>
            <a:ext cx="2514951" cy="95263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3"/>
          <p:cNvSpPr txBox="1">
            <a:spLocks noGrp="1"/>
          </p:cNvSpPr>
          <p:nvPr>
            <p:ph type="title"/>
          </p:nvPr>
        </p:nvSpPr>
        <p:spPr>
          <a:xfrm>
            <a:off x="658368" y="41148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4400"/>
              <a:buNone/>
              <a:defRPr sz="2400" b="1">
                <a:solidFill>
                  <a:srgbClr val="0D2D4E"/>
                </a:solidFill>
                <a:latin typeface="Aptos"/>
              </a:defRPr>
            </a:pPr>
            <a:r>
              <a:rPr lang="ca-ES" sz="2400" b="1" noProof="0" dirty="0">
                <a:solidFill>
                  <a:srgbClr val="0D2D4E"/>
                </a:solidFill>
                <a:latin typeface="Aptos"/>
              </a:rPr>
              <a:t>Comunicació Directa amb les Famílies: APP Alexia</a:t>
            </a:r>
            <a:endParaRPr lang="ca-ES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9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99" name="Rectangle 198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00" name="Rectangle 199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01" name="Rectangle 200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190" name="Google Shape;190;p44"/>
          <p:cNvPicPr preferRelativeResize="0"/>
          <p:nvPr/>
        </p:nvPicPr>
        <p:blipFill rotWithShape="1">
          <a:blip r:embed="rId3">
            <a:alphaModFix/>
          </a:blip>
          <a:srcRect t="2446" b="15645"/>
          <a:stretch/>
        </p:blipFill>
        <p:spPr>
          <a:xfrm>
            <a:off x="7056522" y="2336397"/>
            <a:ext cx="1733910" cy="248979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Rounded Rectangle 202"/>
          <p:cNvSpPr/>
          <p:nvPr/>
        </p:nvSpPr>
        <p:spPr>
          <a:xfrm>
            <a:off x="658368" y="1225296"/>
            <a:ext cx="5532120" cy="398678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91" name="Google Shape;191;p44"/>
          <p:cNvSpPr txBox="1">
            <a:spLocks noGrp="1"/>
          </p:cNvSpPr>
          <p:nvPr>
            <p:ph type="body" idx="1"/>
          </p:nvPr>
        </p:nvSpPr>
        <p:spPr>
          <a:xfrm>
            <a:off x="749808" y="1298448"/>
            <a:ext cx="534924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ts val="3200"/>
              <a:buNone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Properament des de l’escola s’enviaran dos correus electrònics en relació a la seva posada en marxa:</a:t>
            </a:r>
            <a:endParaRPr lang="ca-ES" noProof="0" dirty="0"/>
          </a:p>
          <a:p>
            <a:pPr marL="385763" lvl="0" indent="-385763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ts val="3200"/>
              <a:buFont typeface="Arial"/>
              <a:buAutoNum type="arabicPeriod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Instruccions sobre com descarregar l'APP i el codi d’activació.</a:t>
            </a:r>
            <a:endParaRPr lang="ca-ES" noProof="0" dirty="0"/>
          </a:p>
          <a:p>
            <a:pPr marL="385763" lvl="0" indent="-385763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ts val="3200"/>
              <a:buFont typeface="Arial"/>
              <a:buAutoNum type="arabicPeriod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Obtenció de l’usuari i el </a:t>
            </a:r>
            <a:r>
              <a:rPr lang="ca-ES" sz="1300" b="0" noProof="0" dirty="0" err="1">
                <a:solidFill>
                  <a:srgbClr val="1F2A37"/>
                </a:solidFill>
                <a:latin typeface="Aptos"/>
              </a:rPr>
              <a:t>password</a:t>
            </a:r>
            <a:r>
              <a:rPr lang="ca-ES" sz="1300" b="0" noProof="0" dirty="0">
                <a:solidFill>
                  <a:srgbClr val="1F2A37"/>
                </a:solidFill>
                <a:latin typeface="Aptos"/>
              </a:rPr>
              <a:t> d’accés.</a:t>
            </a:r>
            <a:endParaRPr lang="ca-ES" noProof="0" dirty="0"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SzPts val="3200"/>
              <a:buNone/>
              <a:defRPr sz="1300" b="0">
                <a:solidFill>
                  <a:srgbClr val="1F2A37"/>
                </a:solidFill>
                <a:latin typeface="Aptos"/>
              </a:defRPr>
            </a:pPr>
            <a:endParaRPr lang="ca-ES" sz="2400" b="1" noProof="0" dirty="0"/>
          </a:p>
        </p:txBody>
      </p:sp>
      <p:sp>
        <p:nvSpPr>
          <p:cNvPr id="192" name="Google Shape;192;p44"/>
          <p:cNvSpPr txBox="1">
            <a:spLocks noGrp="1"/>
          </p:cNvSpPr>
          <p:nvPr>
            <p:ph type="sldNum" idx="12"/>
          </p:nvPr>
        </p:nvSpPr>
        <p:spPr>
          <a:xfrm>
            <a:off x="3028950" y="6528816"/>
            <a:ext cx="30861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Diapositiva </a:t>
            </a:r>
            <a:fld id="{00000000-1234-1234-1234-123412341234}" type="slidenum">
              <a:rPr lang="ca-ES" noProof="0" smtClean="0"/>
              <a:t>9</a:t>
            </a:fld>
            <a:endParaRPr lang="ca-ES" noProof="0" dirty="0"/>
          </a:p>
        </p:txBody>
      </p:sp>
      <p:sp>
        <p:nvSpPr>
          <p:cNvPr id="193" name="Google Shape;193;p44"/>
          <p:cNvSpPr txBox="1">
            <a:spLocks noGrp="1"/>
          </p:cNvSpPr>
          <p:nvPr>
            <p:ph type="ftr" idx="11"/>
          </p:nvPr>
        </p:nvSpPr>
        <p:spPr>
          <a:xfrm>
            <a:off x="6362700" y="6528816"/>
            <a:ext cx="215265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Presentació del Curs</a:t>
            </a:r>
            <a:endParaRPr lang="ca-ES" noProof="0" dirty="0"/>
          </a:p>
        </p:txBody>
      </p:sp>
      <p:sp>
        <p:nvSpPr>
          <p:cNvPr id="194" name="Google Shape;194;p44"/>
          <p:cNvSpPr txBox="1"/>
          <p:nvPr/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44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8872" y="5973295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8056" y="26746"/>
            <a:ext cx="2514951" cy="95263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Rectangle 201"/>
          <p:cNvSpPr/>
          <p:nvPr/>
        </p:nvSpPr>
        <p:spPr>
          <a:xfrm>
            <a:off x="658368" y="91440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197" name="Google Shape;197;p44"/>
          <p:cNvSpPr txBox="1">
            <a:spLocks noGrp="1"/>
          </p:cNvSpPr>
          <p:nvPr>
            <p:ph type="title"/>
          </p:nvPr>
        </p:nvSpPr>
        <p:spPr>
          <a:xfrm>
            <a:off x="658368" y="41148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ts val="4400"/>
              <a:buNone/>
              <a:defRPr sz="2400" b="1">
                <a:solidFill>
                  <a:srgbClr val="0D2D4E"/>
                </a:solidFill>
                <a:latin typeface="Aptos"/>
              </a:defRPr>
            </a:pPr>
            <a:r>
              <a:rPr lang="ca-ES" sz="2400" b="1" noProof="0" dirty="0">
                <a:solidFill>
                  <a:srgbClr val="0D2D4E"/>
                </a:solidFill>
                <a:latin typeface="Aptos"/>
              </a:rPr>
              <a:t>Comunicació Directa amb les Famílies: APP Alexia</a:t>
            </a:r>
            <a:endParaRPr lang="ca-ES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20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10" name="Rectangle 209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11" name="Rectangle 21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12" name="Rectangle 211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205" name="Google Shape;20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1046" y="6091199"/>
            <a:ext cx="1647730" cy="438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903" y="431320"/>
            <a:ext cx="2982415" cy="247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0" y="431320"/>
            <a:ext cx="3550103" cy="247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4793" y="3211091"/>
            <a:ext cx="3310746" cy="270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2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2" name="Rectangle 22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3" name="Rectangle 22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4" name="Rectangle 223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5" name="Rectangle 224"/>
          <p:cNvSpPr/>
          <p:nvPr/>
        </p:nvSpPr>
        <p:spPr>
          <a:xfrm>
            <a:off x="658368" y="795528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6" name="Rounded Rectangle 225"/>
          <p:cNvSpPr/>
          <p:nvPr/>
        </p:nvSpPr>
        <p:spPr>
          <a:xfrm>
            <a:off x="621792" y="886968"/>
            <a:ext cx="6355080" cy="453542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17" name="Google Shape;217;p11"/>
          <p:cNvSpPr txBox="1">
            <a:spLocks noGrp="1"/>
          </p:cNvSpPr>
          <p:nvPr>
            <p:ph type="body" idx="1"/>
          </p:nvPr>
        </p:nvSpPr>
        <p:spPr>
          <a:xfrm>
            <a:off x="713232" y="960120"/>
            <a:ext cx="61722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85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Horari de </a:t>
            </a: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tutoria:</a:t>
            </a:r>
            <a:endParaRPr lang="ca-ES" sz="3400" b="0" i="0" u="none" strike="noStrike" cap="none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Dimarts de 13.</a:t>
            </a: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30</a:t>
            </a: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 a 14.30h </a:t>
            </a:r>
            <a:r>
              <a:rPr lang="ca-ES" sz="2000" b="0" i="0" strike="noStrike" cap="none" noProof="0" dirty="0">
                <a:solidFill>
                  <a:srgbClr val="1F2A37"/>
                </a:solidFill>
                <a:latin typeface="Aptos"/>
              </a:rPr>
              <a:t>(via telemàtica</a:t>
            </a: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, presencial o telefònica)</a:t>
            </a:r>
            <a:endParaRPr lang="ca-ES" sz="3400" b="0" i="0" u="none" strike="noStrike" cap="none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Telèfon: 93/879.18.75 </a:t>
            </a:r>
            <a:endParaRPr lang="ca-ES" noProof="0" dirty="0"/>
          </a:p>
          <a:p>
            <a:pPr marL="342877" marR="0" lvl="0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Correu electrònic: </a:t>
            </a:r>
            <a:endParaRPr lang="ca-ES" noProof="0" dirty="0"/>
          </a:p>
          <a:p>
            <a:pPr marL="742899" lvl="1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Tutora: mquilez@</a:t>
            </a: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</a:rPr>
              <a:t>educem.net</a:t>
            </a:r>
            <a:endParaRPr lang="ca-ES" noProof="0" dirty="0"/>
          </a:p>
          <a:p>
            <a:pPr marL="742899" lvl="1" indent="-342877" algn="l" rtl="0">
              <a:lnSpc>
                <a:spcPct val="100000"/>
              </a:lnSpc>
              <a:spcBef>
                <a:spcPts val="640"/>
              </a:spcBef>
              <a:spcAft>
                <a:spcPts val="400"/>
              </a:spcAft>
              <a:buClr>
                <a:srgbClr val="000000"/>
              </a:buClr>
              <a:buSzPts val="3400"/>
              <a:buFont typeface="Arial"/>
              <a:buChar char="•"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noProof="0" dirty="0">
                <a:solidFill>
                  <a:srgbClr val="1F2A37"/>
                </a:solidFill>
                <a:latin typeface="Aptos"/>
              </a:rPr>
              <a:t>Cap d’estudis: lvalencia@educem.net</a:t>
            </a:r>
            <a:endParaRPr lang="ca-ES" sz="3400" b="1" i="0" u="none" strike="noStrike" cap="none" noProof="0" dirty="0">
              <a:solidFill>
                <a:srgbClr val="000000"/>
              </a:solidFill>
            </a:endParaRPr>
          </a:p>
        </p:txBody>
      </p:sp>
      <p:sp>
        <p:nvSpPr>
          <p:cNvPr id="218" name="Google Shape;218;p11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219" name="Google Shape;219;p11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9499" y="6356891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4568" y="4157932"/>
            <a:ext cx="1538108" cy="107266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 txBox="1">
            <a:spLocks noGrp="1"/>
          </p:cNvSpPr>
          <p:nvPr>
            <p:ph type="title"/>
          </p:nvPr>
        </p:nvSpPr>
        <p:spPr>
          <a:xfrm>
            <a:off x="658368" y="292608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2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Seguiment tutoria</a:t>
            </a:r>
            <a:endParaRPr lang="ca-ES" sz="3200" b="0" i="0" u="none" strike="noStrike" cap="none" noProof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 2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32" name="Rectangle 23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33" name="Rectangle 23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34" name="Rectangle 233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35" name="Rectangle 234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36" name="Rounded Rectangle 235"/>
          <p:cNvSpPr/>
          <p:nvPr/>
        </p:nvSpPr>
        <p:spPr>
          <a:xfrm>
            <a:off x="1325880" y="1069848"/>
            <a:ext cx="6400800" cy="462686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29" name="Google Shape;229;p12"/>
          <p:cNvSpPr/>
          <p:nvPr/>
        </p:nvSpPr>
        <p:spPr>
          <a:xfrm>
            <a:off x="1325880" y="1031987"/>
            <a:ext cx="6400800" cy="4724161"/>
          </a:xfrm>
          <a:prstGeom prst="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08" marR="0" lvl="0" indent="-228600" algn="l" rtl="0">
              <a:lnSpc>
                <a:spcPct val="7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És important la col·laboració de la família en el seguiment dels estudis de </a:t>
            </a:r>
            <a:r>
              <a:rPr lang="ca-ES" sz="1300" b="0" i="0" u="none" strike="noStrike" cap="none" noProof="0" dirty="0" err="1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l’alumn</a:t>
            </a:r>
            <a:r>
              <a:rPr lang="ca-ES" sz="13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@</a:t>
            </a: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208" marR="0" lvl="0" indent="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None/>
              <a:defRPr sz="1300" b="0">
                <a:solidFill>
                  <a:srgbClr val="1F2A37"/>
                </a:solidFill>
                <a:latin typeface="Aptos"/>
              </a:defRPr>
            </a:pP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808" marR="0" lvl="0" indent="-22860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Cal que es comuniquin a l’escola les absències </a:t>
            </a: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808" marR="0" lvl="0" indent="-7620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None/>
              <a:defRPr sz="1300" b="0">
                <a:solidFill>
                  <a:srgbClr val="1F2A37"/>
                </a:solidFill>
                <a:latin typeface="Aptos"/>
              </a:defRPr>
            </a:pP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808" marR="0" lvl="0" indent="-22860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És obligatòria l’assistència a classe i sortides/activitats. Faltar més d’un 20% del RA pot suposar perdre el dret a la convocatòria ordinària</a:t>
            </a: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208" marR="0" lvl="0" indent="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790"/>
              <a:buFont typeface="Arial"/>
              <a:buNone/>
              <a:defRPr sz="1300" b="0">
                <a:solidFill>
                  <a:srgbClr val="1F2A37"/>
                </a:solidFill>
                <a:latin typeface="Aptos"/>
              </a:defRPr>
            </a:pP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808" marR="0" lvl="0" indent="-228600" algn="l" rtl="0">
              <a:lnSpc>
                <a:spcPct val="7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2400"/>
              <a:buFont typeface="Arial"/>
              <a:buChar char="•"/>
              <a:defRPr sz="1300" b="0">
                <a:solidFill>
                  <a:srgbClr val="1F2A37"/>
                </a:solidFill>
                <a:latin typeface="Aptos"/>
              </a:defRPr>
            </a:pPr>
            <a:r>
              <a:rPr lang="ca-ES" sz="13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Simulacre d’incendi a l’octubre</a:t>
            </a:r>
            <a:endParaRPr lang="ca-ES" sz="279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2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2"/>
          <p:cNvSpPr txBox="1">
            <a:spLocks noGrp="1"/>
          </p:cNvSpPr>
          <p:nvPr>
            <p:ph type="title"/>
          </p:nvPr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99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CFGM Farmàcia i </a:t>
            </a:r>
            <a:r>
              <a:rPr lang="ca-ES" sz="2600" b="1" i="0" u="none" strike="noStrike" cap="none" noProof="0" dirty="0" err="1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Parafarmàcia</a:t>
            </a:r>
            <a:endParaRPr lang="ca-ES" sz="3200" noProof="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 2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42" name="Rectangle 24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43" name="Rectangle 24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44" name="Rectangle 243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238" name="Google Shape;238;p13"/>
          <p:cNvPicPr preferRelativeResize="0"/>
          <p:nvPr/>
        </p:nvPicPr>
        <p:blipFill rotWithShape="1">
          <a:blip r:embed="rId3">
            <a:alphaModFix/>
          </a:blip>
          <a:srcRect t="13335" b="13336"/>
          <a:stretch/>
        </p:blipFill>
        <p:spPr>
          <a:xfrm>
            <a:off x="754811" y="1043795"/>
            <a:ext cx="7634377" cy="386626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3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240" name="Google Shape;240;p13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2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54" name="Rectangle 253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55" name="Rectangle 254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56" name="Rectangle 255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57" name="Rectangle 256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58" name="Rounded Rectangle 257"/>
          <p:cNvSpPr/>
          <p:nvPr/>
        </p:nvSpPr>
        <p:spPr>
          <a:xfrm>
            <a:off x="621792" y="763524"/>
            <a:ext cx="7178040" cy="522122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49" name="Google Shape;249;p14"/>
          <p:cNvSpPr txBox="1">
            <a:spLocks noGrp="1"/>
          </p:cNvSpPr>
          <p:nvPr>
            <p:ph type="body" idx="1"/>
          </p:nvPr>
        </p:nvSpPr>
        <p:spPr>
          <a:xfrm>
            <a:off x="621792" y="972026"/>
            <a:ext cx="7178040" cy="538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Dates:</a:t>
            </a:r>
            <a:endParaRPr lang="ca-ES" sz="2800" i="0" u="none" strike="noStrike" cap="none" noProof="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      Inici curs: 14-9-26</a:t>
            </a:r>
            <a:endParaRPr lang="ca-ES" noProof="0" dirty="0"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Fi classes lectives: 31-5-27</a:t>
            </a:r>
            <a:endParaRPr lang="ca-ES" noProof="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      Fi curs: 21-6-27</a:t>
            </a:r>
            <a:endParaRPr lang="ca-ES" noProof="0" dirty="0"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Classes repàs i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e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xàmens recuperació: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1-10 juny 27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.</a:t>
            </a:r>
            <a:endParaRPr lang="ca-ES" sz="2800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Horari lectiu:</a:t>
            </a:r>
            <a:endParaRPr lang="ca-ES" noProof="0" dirty="0"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De dilluns a dijous de 14.30h a 20.30h </a:t>
            </a:r>
            <a:endParaRPr lang="ca-ES" noProof="0" dirty="0"/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     Divendres de 15:00h a 18:00h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ENTREGA DE NOTES: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Primer trimestre: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21 de desembre 26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via </a:t>
            </a:r>
            <a:r>
              <a:rPr lang="ca-ES" sz="1500" b="0" i="0" u="none" strike="noStrike" cap="none" noProof="0" dirty="0" err="1">
                <a:solidFill>
                  <a:srgbClr val="1F2A37"/>
                </a:solidFill>
                <a:latin typeface="Aptos"/>
              </a:rPr>
              <a:t>mail</a:t>
            </a:r>
            <a:endParaRPr lang="ca-ES" sz="2800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Segon trimestre: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19 de març 27 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via </a:t>
            </a:r>
            <a:r>
              <a:rPr lang="ca-ES" sz="1500" b="0" i="0" u="none" strike="noStrike" cap="none" noProof="0" dirty="0" err="1">
                <a:solidFill>
                  <a:srgbClr val="1F2A37"/>
                </a:solidFill>
                <a:latin typeface="Aptos"/>
              </a:rPr>
              <a:t>mail</a:t>
            </a:r>
            <a:endParaRPr lang="ca-ES" sz="2800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7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Tercer trimestre: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28 de juny 27.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Expedient en mà.</a:t>
            </a:r>
            <a:endParaRPr lang="ca-ES" sz="2800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90000"/>
              </a:lnSpc>
              <a:spcBef>
                <a:spcPts val="3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endParaRPr lang="ca-ES" sz="2800" b="0" i="0" u="none" strike="noStrike" cap="none" noProof="0" dirty="0">
              <a:solidFill>
                <a:srgbClr val="000000"/>
              </a:solidFill>
            </a:endParaRPr>
          </a:p>
          <a:p>
            <a:pPr marL="342877" marR="0" lvl="0" indent="-342877" algn="l" rtl="0">
              <a:lnSpc>
                <a:spcPct val="90000"/>
              </a:lnSpc>
              <a:spcBef>
                <a:spcPts val="3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endParaRPr lang="ca-ES" sz="2800" noProof="0" dirty="0">
              <a:solidFill>
                <a:srgbClr val="000000"/>
              </a:solidFill>
            </a:endParaRPr>
          </a:p>
        </p:txBody>
      </p:sp>
      <p:sp>
        <p:nvSpPr>
          <p:cNvPr id="250" name="Google Shape;250;p14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251" name="Google Shape;251;p14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356891"/>
            <a:ext cx="999466" cy="30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1527" y="972025"/>
            <a:ext cx="2137282" cy="118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>
            <a:spLocks noGrp="1"/>
          </p:cNvSpPr>
          <p:nvPr>
            <p:ph type="title"/>
          </p:nvPr>
        </p:nvSpPr>
        <p:spPr>
          <a:xfrm>
            <a:off x="685800" y="157258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99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INFORMACIÓ </a:t>
            </a:r>
            <a:r>
              <a:rPr lang="ca-ES" sz="2600" b="1" noProof="0" dirty="0">
                <a:solidFill>
                  <a:srgbClr val="0D2D4E"/>
                </a:solidFill>
                <a:latin typeface="Aptos"/>
              </a:rPr>
              <a:t>DEL </a:t>
            </a: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CICLE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Rectangle 26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63" name="Rectangle 262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64" name="Rectangle 263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65" name="Rectangle 264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260" name="Google Shape;260;p1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222318"/>
            <a:ext cx="1329210" cy="3555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1" name="Google Shape;261;p15"/>
          <p:cNvGraphicFramePr/>
          <p:nvPr>
            <p:extLst>
              <p:ext uri="{D42A27DB-BD31-4B8C-83A1-F6EECF244321}">
                <p14:modId xmlns:p14="http://schemas.microsoft.com/office/powerpoint/2010/main" val="2253489605"/>
              </p:ext>
            </p:extLst>
          </p:nvPr>
        </p:nvGraphicFramePr>
        <p:xfrm>
          <a:off x="457200" y="966158"/>
          <a:ext cx="8126100" cy="5313900"/>
        </p:xfrm>
        <a:graphic>
          <a:graphicData uri="http://schemas.openxmlformats.org/drawingml/2006/table">
            <a:tbl>
              <a:tblPr>
                <a:noFill/>
                <a:tableStyleId>{4DF9E3D7-56CA-4406-A8D4-03678288AFA6}</a:tableStyleId>
              </a:tblPr>
              <a:tblGrid>
                <a:gridCol w="138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1r curs FAR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PROFESSOR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0100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Oficina Farmàcia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Marta </a:t>
                      </a:r>
                      <a:r>
                        <a:rPr lang="ca-ES" sz="800" b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Quilez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1708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Sostenibilitat aplicada sistema productiu</a:t>
                      </a:r>
                      <a:endParaRPr lang="ca-ES" sz="1300" i="0" u="none" strike="noStrike" cap="none" noProof="0" dirty="0">
                        <a:solidFill>
                          <a:srgbClr val="000000"/>
                        </a:solidFill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Marta </a:t>
                      </a:r>
                      <a:r>
                        <a:rPr lang="ca-ES" sz="800" b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Quilez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0101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Dispensació productes farmacèutics</a:t>
                      </a:r>
                      <a:endParaRPr lang="ca-ES" sz="1300" i="0" u="none" strike="noStrike" cap="none" noProof="0" dirty="0">
                        <a:solidFill>
                          <a:srgbClr val="000000"/>
                        </a:solidFill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Marta </a:t>
                      </a:r>
                      <a:r>
                        <a:rPr lang="ca-ES" sz="800" b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Quílez</a:t>
                      </a: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0102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Dispensació productes </a:t>
                      </a:r>
                      <a:r>
                        <a:rPr lang="ca-ES" sz="800" b="0" i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parafarmacèutics</a:t>
                      </a:r>
                      <a:endParaRPr lang="ca-ES" sz="1300" i="0" u="none" strike="noStrike" cap="none" noProof="0" dirty="0">
                        <a:solidFill>
                          <a:srgbClr val="000000"/>
                        </a:solidFill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Marta </a:t>
                      </a:r>
                      <a:r>
                        <a:rPr lang="ca-ES" sz="800" b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Quilez</a:t>
                      </a: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0103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Operacions bàsiques laboratori</a:t>
                      </a:r>
                      <a:endParaRPr lang="ca-ES" sz="1300" i="0" u="none" strike="noStrike" cap="none" noProof="0" dirty="0">
                        <a:solidFill>
                          <a:srgbClr val="000000"/>
                        </a:solidFill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Laura Gómez</a:t>
                      </a: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8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0061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Anatomofisiologia</a:t>
                      </a: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 i </a:t>
                      </a:r>
                      <a:r>
                        <a:rPr lang="ca-ES" sz="800" b="0" i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patología</a:t>
                      </a: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 bàsiques</a:t>
                      </a:r>
                      <a:endParaRPr lang="ca-ES" sz="1300" i="0" u="none" strike="noStrike" cap="none" noProof="0" dirty="0">
                        <a:solidFill>
                          <a:srgbClr val="000000"/>
                        </a:solidFill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Laura Gómez/ Marta </a:t>
                      </a:r>
                      <a:r>
                        <a:rPr lang="ca-ES" sz="800" b="0" u="none" strike="noStrike" cap="none" noProof="0" dirty="0" err="1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Quilez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Mòdul 1709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Calibri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Itinerari per l’ocupabilitat</a:t>
                      </a:r>
                      <a:endParaRPr lang="ca-ES" sz="16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 sz="8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8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Jose Castillo </a:t>
                      </a:r>
                      <a:endParaRPr lang="ca-ES" sz="13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Rectangle 27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74" name="Rectangle 273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75" name="Rectangle 274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76" name="Rectangle 275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69" name="Google Shape;269;p16"/>
          <p:cNvSpPr txBox="1"/>
          <p:nvPr/>
        </p:nvSpPr>
        <p:spPr>
          <a:xfrm>
            <a:off x="1653601" y="495388"/>
            <a:ext cx="7490399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Rectangle 276"/>
          <p:cNvSpPr/>
          <p:nvPr/>
        </p:nvSpPr>
        <p:spPr>
          <a:xfrm>
            <a:off x="658368" y="576072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graphicFrame>
        <p:nvGraphicFramePr>
          <p:cNvPr id="271" name="Google Shape;271;p16"/>
          <p:cNvGraphicFramePr/>
          <p:nvPr>
            <p:extLst>
              <p:ext uri="{D42A27DB-BD31-4B8C-83A1-F6EECF244321}">
                <p14:modId xmlns:p14="http://schemas.microsoft.com/office/powerpoint/2010/main" val="1065336148"/>
              </p:ext>
            </p:extLst>
          </p:nvPr>
        </p:nvGraphicFramePr>
        <p:xfrm>
          <a:off x="707366" y="1197988"/>
          <a:ext cx="7332500" cy="4837015"/>
        </p:xfrm>
        <a:graphic>
          <a:graphicData uri="http://schemas.openxmlformats.org/drawingml/2006/table">
            <a:tbl>
              <a:tblPr>
                <a:noFill/>
                <a:tableStyleId>{4DF9E3D7-56CA-4406-A8D4-03678288AFA6}</a:tableStyleId>
              </a:tblPr>
              <a:tblGrid>
                <a:gridCol w="122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1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14:30-15:00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M1709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JOSE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M1709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JOSE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1" u="none" strike="noStrike" cap="none" noProof="0" dirty="0">
                          <a:solidFill>
                            <a:srgbClr val="FFFFFF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169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15:00-16:00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M1709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JOSE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M1709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JOSE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16:00-17:00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M0061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M0100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17:00-18:00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M0101</a:t>
                      </a:r>
                      <a:br>
                        <a:rPr lang="ca-ES" sz="1100" b="0" i="0" u="none" strike="noStrike" cap="non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b="0" i="0" u="none" strike="noStrike" cap="non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b="0" i="0" u="none" strike="noStrike" cap="none" noProof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TUTORIA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M0061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M0103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18:00-18:30</a:t>
                      </a:r>
                      <a:endParaRPr lang="ca-ES" noProof="0" dirty="0"/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i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PATI</a:t>
                      </a:r>
                      <a:endParaRPr lang="ca-ES" noProof="0" dirty="0"/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PATI</a:t>
                      </a:r>
                      <a:endParaRPr lang="ca-ES" noProof="0" dirty="0"/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PATI</a:t>
                      </a:r>
                      <a:endParaRPr lang="ca-ES" noProof="0" dirty="0"/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PATI</a:t>
                      </a:r>
                      <a:endParaRPr lang="ca-ES" noProof="0" dirty="0"/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18:30-19:30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M0100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M0061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M0100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M0103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1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1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Red Hat Text"/>
                          <a:cs typeface="Red Hat Text"/>
                          <a:sym typeface="Red Hat Text"/>
                        </a:rPr>
                        <a:t>19:30-20:30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M0102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 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M1708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MARTA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M0103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M0103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LAURA G</a:t>
                      </a:r>
                      <a:br>
                        <a:rPr lang="ca-ES" sz="1100" u="none" strike="noStrike" cap="none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ca-ES" sz="700" b="0" u="none" strike="noStrike" cap="none" noProof="0" dirty="0">
                          <a:solidFill>
                            <a:srgbClr val="1F2A37"/>
                          </a:solidFill>
                          <a:latin typeface="Aptos"/>
                          <a:ea typeface="Arial"/>
                          <a:cs typeface="Arial"/>
                          <a:sym typeface="Arial"/>
                        </a:rPr>
                        <a:t>(Laboratori)</a:t>
                      </a: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defRPr sz="700" b="0">
                          <a:solidFill>
                            <a:srgbClr val="1F2A37"/>
                          </a:solidFill>
                          <a:latin typeface="Aptos"/>
                        </a:defRPr>
                      </a:pPr>
                      <a:endParaRPr lang="ca-ES" sz="1100" u="none" strike="noStrike" cap="none" noProof="0" dirty="0">
                        <a:latin typeface="Red Hat Text"/>
                        <a:ea typeface="Red Hat Text"/>
                        <a:cs typeface="Red Hat Text"/>
                        <a:sym typeface="Red Hat Text"/>
                      </a:endParaRPr>
                    </a:p>
                  </a:txBody>
                  <a:tcPr marL="32004" marR="32004" marT="22860" marB="2286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72" name="Google Shape;272;p16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5296" y="608751"/>
            <a:ext cx="1329210" cy="35556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 txBox="1"/>
          <p:nvPr/>
        </p:nvSpPr>
        <p:spPr>
          <a:xfrm>
            <a:off x="658368" y="182880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2700"/>
              <a:buFont typeface="Calibri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HORARI FAR1 CURS 26-27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angle 28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5" name="Rectangle 284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6" name="Rectangle 285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7" name="Rectangle 286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8" name="Rectangle 287"/>
          <p:cNvSpPr/>
          <p:nvPr/>
        </p:nvSpPr>
        <p:spPr>
          <a:xfrm>
            <a:off x="2240280" y="804672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9" name="Rounded Rectangle 288"/>
          <p:cNvSpPr/>
          <p:nvPr/>
        </p:nvSpPr>
        <p:spPr>
          <a:xfrm>
            <a:off x="658368" y="1097280"/>
            <a:ext cx="5806440" cy="47183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81" name="Google Shape;281;p17"/>
          <p:cNvSpPr txBox="1">
            <a:spLocks noGrp="1"/>
          </p:cNvSpPr>
          <p:nvPr>
            <p:ph type="body" idx="1"/>
          </p:nvPr>
        </p:nvSpPr>
        <p:spPr>
          <a:xfrm>
            <a:off x="749808" y="1170432"/>
            <a:ext cx="562356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L’estada a l’empresa 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permet a l’alumne/a posar en pràctica els coneixements adquirits a l’escola així com potenciar les capacitats claus (515h)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Es realitza al llarg del segon curs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 o a la meitat de 1r.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L´escola busca l’empresa.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Pràctiques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a partir 15 març (alumnes molt bons). Poden fer 3 o 4h diàries.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Al novembre xerrada amb la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c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ap d’estudis.</a:t>
            </a:r>
            <a:endParaRPr lang="ca-ES" noProof="0" dirty="0"/>
          </a:p>
          <a:p>
            <a:pPr marL="342877" marR="0" lvl="0" indent="-342877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Font typeface="Arial"/>
              <a:buChar char="•"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Horari:</a:t>
            </a:r>
            <a:endParaRPr lang="ca-ES" sz="2400" noProof="0" dirty="0"/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 En horari lectiu: 4 hores diàries</a:t>
            </a:r>
            <a:endParaRPr lang="ca-ES" sz="2800" noProof="0" dirty="0"/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400"/>
              </a:spcAft>
              <a:buClr>
                <a:schemeClr val="dk1"/>
              </a:buClr>
              <a:buSzPts val="2800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    En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h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orari intensiu: </a:t>
            </a:r>
            <a:r>
              <a:rPr lang="ca-ES" sz="1500" b="0" noProof="0" dirty="0">
                <a:solidFill>
                  <a:srgbClr val="1F2A37"/>
                </a:solidFill>
                <a:latin typeface="Aptos"/>
              </a:rPr>
              <a:t>8</a:t>
            </a:r>
            <a:r>
              <a:rPr lang="ca-ES" sz="1500" b="0" i="0" u="none" strike="noStrike" cap="none" noProof="0" dirty="0">
                <a:solidFill>
                  <a:srgbClr val="1F2A37"/>
                </a:solidFill>
                <a:latin typeface="Aptos"/>
              </a:rPr>
              <a:t> hores diàries</a:t>
            </a:r>
            <a:endParaRPr lang="ca-ES" noProof="0" dirty="0"/>
          </a:p>
          <a:p>
            <a:pPr marL="1142923" marR="0" lvl="2" indent="-88822" algn="l" rtl="0">
              <a:lnSpc>
                <a:spcPct val="90000"/>
              </a:lnSpc>
              <a:spcBef>
                <a:spcPts val="480"/>
              </a:spcBef>
              <a:spcAft>
                <a:spcPts val="400"/>
              </a:spcAft>
              <a:buClr>
                <a:schemeClr val="dk1"/>
              </a:buClr>
              <a:buSzPts val="2400"/>
              <a:buFont typeface="Noto Sans Symbols"/>
              <a:buNone/>
              <a:defRPr sz="1500" b="0">
                <a:solidFill>
                  <a:srgbClr val="1F2A37"/>
                </a:solidFill>
                <a:latin typeface="Aptos"/>
              </a:defRPr>
            </a:pPr>
            <a:endParaRPr lang="ca-ES" sz="24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17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1887" y="3767162"/>
            <a:ext cx="2425010" cy="127386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>
            <a:spLocks noGrp="1"/>
          </p:cNvSpPr>
          <p:nvPr>
            <p:ph type="title"/>
          </p:nvPr>
        </p:nvSpPr>
        <p:spPr>
          <a:xfrm>
            <a:off x="2240280" y="301752"/>
            <a:ext cx="64008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       ESTADA A L’EMPRESA 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Rectangle 29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96" name="Rectangle 295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97" name="Rectangle 296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98" name="Rectangle 297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291" name="Google Shape;291;p18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Curs 26-27</a:t>
            </a:r>
            <a:endParaRPr lang="ca-ES" noProof="0" dirty="0"/>
          </a:p>
        </p:txBody>
      </p:sp>
      <p:pic>
        <p:nvPicPr>
          <p:cNvPr id="292" name="Google Shape;29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3780" y="6006628"/>
            <a:ext cx="1328737" cy="354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636" y="289255"/>
            <a:ext cx="3905780" cy="3569227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  <a:effectLst>
            <a:outerShdw blurRad="142875" dist="190500" dir="2040000" algn="bl" rotWithShape="0">
              <a:srgbClr val="000000">
                <a:alpha val="21961"/>
              </a:srgbClr>
            </a:outerShdw>
          </a:effectLst>
        </p:spPr>
      </p:pic>
      <p:pic>
        <p:nvPicPr>
          <p:cNvPr id="294" name="Google Shape;294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6456" y="2009955"/>
            <a:ext cx="3905780" cy="3760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Rectangle 30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08" name="Rectangle 307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09" name="Rectangle 308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0" name="Rectangle 309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1" name="Rectangle 310"/>
          <p:cNvSpPr/>
          <p:nvPr/>
        </p:nvSpPr>
        <p:spPr>
          <a:xfrm>
            <a:off x="2331720" y="832104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2" name="Rounded Rectangle 311"/>
          <p:cNvSpPr/>
          <p:nvPr/>
        </p:nvSpPr>
        <p:spPr>
          <a:xfrm>
            <a:off x="960120" y="1344168"/>
            <a:ext cx="7406640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03" name="Google Shape;303;p19"/>
          <p:cNvSpPr txBox="1"/>
          <p:nvPr/>
        </p:nvSpPr>
        <p:spPr>
          <a:xfrm>
            <a:off x="1051560" y="1417320"/>
            <a:ext cx="722376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3800"/>
              <a:buFont typeface="Calibri"/>
              <a:buNone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TÈCNIC EN: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rgbClr val="000000"/>
              </a:buClr>
              <a:buSzPts val="3800"/>
              <a:buFont typeface="Noto Sans Symbols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OFICINA DE FARMÀCIA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rgbClr val="000000"/>
              </a:buClr>
              <a:buSzPts val="3800"/>
              <a:buFont typeface="Noto Sans Symbols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MAGATZEM DE DISTRIBUCIÓ DE MEDICAMENTS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rgbClr val="000000"/>
              </a:buClr>
              <a:buSzPts val="3800"/>
              <a:buFont typeface="Noto Sans Symbols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FARMÀCIA HOSPITALÀRIA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877" marR="0" lvl="0" indent="-342877" algn="l" rtl="0">
              <a:lnSpc>
                <a:spcPct val="100000"/>
              </a:lnSpc>
              <a:spcBef>
                <a:spcPts val="560"/>
              </a:spcBef>
              <a:spcAft>
                <a:spcPts val="400"/>
              </a:spcAft>
              <a:buClr>
                <a:srgbClr val="000000"/>
              </a:buClr>
              <a:buSzPts val="3800"/>
              <a:buFont typeface="Noto Sans Symbols"/>
              <a:buChar char="•"/>
              <a:defRPr sz="1800" b="0">
                <a:solidFill>
                  <a:srgbClr val="1F2A37"/>
                </a:solidFill>
                <a:latin typeface="Aptos"/>
              </a:defRPr>
            </a:pPr>
            <a:r>
              <a:rPr lang="ca-ES" sz="1800" b="0" i="0" u="none" strike="noStrike" cap="none" noProof="0" dirty="0">
                <a:solidFill>
                  <a:srgbClr val="1F2A37"/>
                </a:solidFill>
                <a:latin typeface="Aptos"/>
                <a:ea typeface="Calibri"/>
                <a:cs typeface="Calibri"/>
                <a:sym typeface="Calibri"/>
              </a:rPr>
              <a:t>ESTABLIMENTS DE PARAFARMÀCIA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9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305" name="Google Shape;305;p19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0066" y="3646023"/>
            <a:ext cx="1807316" cy="153781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9"/>
          <p:cNvSpPr txBox="1"/>
          <p:nvPr/>
        </p:nvSpPr>
        <p:spPr>
          <a:xfrm>
            <a:off x="2331720" y="347472"/>
            <a:ext cx="630936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1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SORTIDES PROFESSIONALS</a:t>
            </a:r>
            <a:endParaRPr lang="ca-ES" sz="32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Rectangle 3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4" name="Rectangle 313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5" name="Rectangle 314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6" name="Rectangle 315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11" name="Google Shape;311;p20"/>
          <p:cNvSpPr txBox="1">
            <a:spLocks noGrp="1"/>
          </p:cNvSpPr>
          <p:nvPr>
            <p:ph type="title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Curs 26-27</a:t>
            </a:r>
            <a:endParaRPr lang="ca-ES" noProof="0" dirty="0"/>
          </a:p>
        </p:txBody>
      </p:sp>
      <p:pic>
        <p:nvPicPr>
          <p:cNvPr id="312" name="Google Shape;312;p20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860" y="274637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63165D49-54C5-9881-24D3-A591C9F23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65" y="1532638"/>
            <a:ext cx="6944264" cy="45915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Rectangle 32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29" name="Rectangle 328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30" name="Rectangle 329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31" name="Rectangle 330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32" name="Rectangle 331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22" name="Google Shape;322;p21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323" name="Google Shape;323;p21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0963" y="622956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6620" y="869001"/>
            <a:ext cx="1774343" cy="1996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06620" y="3503008"/>
            <a:ext cx="1949960" cy="184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2956" y="939018"/>
            <a:ext cx="2398872" cy="184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2956" y="3593212"/>
            <a:ext cx="2639503" cy="136978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1"/>
          <p:cNvSpPr txBox="1">
            <a:spLocks noGrp="1"/>
          </p:cNvSpPr>
          <p:nvPr>
            <p:ph type="title"/>
          </p:nvPr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XERRADES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Rectangle 3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42" name="Rectangle 34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43" name="Rectangle 34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44" name="Rectangle 343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45" name="Rectangle 344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334" name="Google Shape;334;p22" descr="projecte_realfooding_pptx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475" y="3922761"/>
            <a:ext cx="1973039" cy="172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 descr="pharmaconsell_-_Google_Search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6788" y="1000474"/>
            <a:ext cx="3138241" cy="226138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2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sp>
        <p:nvSpPr>
          <p:cNvPr id="337" name="Google Shape;337;p22"/>
          <p:cNvSpPr txBox="1"/>
          <p:nvPr/>
        </p:nvSpPr>
        <p:spPr>
          <a:xfrm>
            <a:off x="2802362" y="3311160"/>
            <a:ext cx="318709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  <a:ea typeface="Arial"/>
                <a:cs typeface="Arial"/>
                <a:sym typeface="Arial"/>
              </a:rPr>
              <a:t>PHARMACONSELL SOCIAL MEDIA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22" descr="Un dibujo de una cara feliz&#10;&#10;Descripción generada automáticamente con confianza baj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2" descr="Conoce la regla de las 4R - Parques Alegres I.A.P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77001" y="4241820"/>
            <a:ext cx="2109206" cy="90153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2"/>
          <p:cNvSpPr txBox="1"/>
          <p:nvPr/>
        </p:nvSpPr>
        <p:spPr>
          <a:xfrm>
            <a:off x="5877001" y="5549749"/>
            <a:ext cx="473590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  <a:ea typeface="Red Hat Text"/>
                <a:cs typeface="Red Hat Text"/>
                <a:sym typeface="Red Hat Text"/>
              </a:rPr>
              <a:t>4R i SOM ECOSISTEMA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33" name="Google Shape;333;p22"/>
          <p:cNvSpPr txBox="1"/>
          <p:nvPr/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9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PROJECTES</a:t>
            </a:r>
            <a:endParaRPr lang="ca-ES" sz="320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353"/>
          <p:cNvSpPr/>
          <p:nvPr/>
        </p:nvSpPr>
        <p:spPr>
          <a:xfrm>
            <a:off x="73152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55" name="Rectangle 354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56" name="Rectangle 355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57" name="Rectangle 356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58" name="Rectangle 357"/>
          <p:cNvSpPr/>
          <p:nvPr/>
        </p:nvSpPr>
        <p:spPr>
          <a:xfrm>
            <a:off x="658368" y="777240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47" name="Google Shape;347;p23"/>
          <p:cNvSpPr/>
          <p:nvPr/>
        </p:nvSpPr>
        <p:spPr>
          <a:xfrm>
            <a:off x="500332" y="4600430"/>
            <a:ext cx="3105501" cy="1480329"/>
          </a:xfrm>
          <a:prstGeom prst="rect">
            <a:avLst/>
          </a:prstGeom>
          <a:solidFill>
            <a:srgbClr val="FFFFFF"/>
          </a:solidFill>
          <a:ln w="9525">
            <a:solidFill>
              <a:srgbClr val="D6E2EE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  <a:ea typeface="Arial"/>
                <a:cs typeface="Arial"/>
                <a:sym typeface="Arial"/>
              </a:rPr>
              <a:t>PROJECTE PHARMAPEDIA: 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4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  <a:ea typeface="Arial"/>
                <a:cs typeface="Arial"/>
                <a:sym typeface="Arial"/>
              </a:rPr>
              <a:t>PROTOCOLS DE DISPENSACIÓ</a:t>
            </a:r>
            <a:endParaRPr lang="ca-ES" sz="1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23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03498" y="6356890"/>
            <a:ext cx="1329210" cy="35556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3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i="0" u="none" strike="noStrike" cap="none" noProof="0" dirty="0">
                <a:solidFill>
                  <a:srgbClr val="667788"/>
                </a:solidFill>
                <a:latin typeface="Aptos"/>
                <a:ea typeface="Calibri"/>
                <a:cs typeface="Calibri"/>
                <a:sym typeface="Calibri"/>
              </a:rPr>
              <a:t>Curs 26-27</a:t>
            </a:r>
            <a:endParaRPr lang="ca-ES" noProof="0" dirty="0"/>
          </a:p>
        </p:txBody>
      </p:sp>
      <p:pic>
        <p:nvPicPr>
          <p:cNvPr id="350" name="Google Shape;350;p23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522" y="1082564"/>
            <a:ext cx="3611857" cy="321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8385" y="4143120"/>
            <a:ext cx="1058768" cy="138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3" descr="PharmaConsell___pharmaconsell__•_Instagram_photos_and_videos.png"/>
          <p:cNvPicPr preferRelativeResize="0"/>
          <p:nvPr/>
        </p:nvPicPr>
        <p:blipFill rotWithShape="1">
          <a:blip r:embed="rId6">
            <a:alphaModFix/>
          </a:blip>
          <a:srcRect r="2239" b="33833"/>
          <a:stretch/>
        </p:blipFill>
        <p:spPr>
          <a:xfrm>
            <a:off x="5614035" y="709120"/>
            <a:ext cx="3005665" cy="2440261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3"/>
          <p:cNvSpPr txBox="1"/>
          <p:nvPr/>
        </p:nvSpPr>
        <p:spPr>
          <a:xfrm>
            <a:off x="5840084" y="3268234"/>
            <a:ext cx="27086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none" strike="noStrike" cap="none" noProof="0" dirty="0">
                <a:solidFill>
                  <a:srgbClr val="1F2A37"/>
                </a:solidFill>
                <a:latin typeface="Aptos"/>
                <a:ea typeface="Arial"/>
                <a:cs typeface="Arial"/>
                <a:sym typeface="Arial"/>
              </a:rPr>
              <a:t>     CERTIFICACIÓ           NIVELL 1</a:t>
            </a:r>
            <a:endParaRPr lang="ca-ES" noProof="0" dirty="0"/>
          </a:p>
        </p:txBody>
      </p:sp>
      <p:sp>
        <p:nvSpPr>
          <p:cNvPr id="346" name="Google Shape;346;p23"/>
          <p:cNvSpPr txBox="1"/>
          <p:nvPr/>
        </p:nvSpPr>
        <p:spPr>
          <a:xfrm>
            <a:off x="658368" y="274320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9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PROJECTES</a:t>
            </a:r>
            <a:endParaRPr lang="ca-ES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 36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67" name="Rectangle 366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68" name="Rectangle 367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69" name="Rectangle 368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70" name="Rectangle 369"/>
          <p:cNvSpPr/>
          <p:nvPr/>
        </p:nvSpPr>
        <p:spPr>
          <a:xfrm>
            <a:off x="658368" y="658368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62" name="Google Shape;362;p24"/>
          <p:cNvSpPr txBox="1">
            <a:spLocks noGrp="1"/>
          </p:cNvSpPr>
          <p:nvPr>
            <p:ph type="body" idx="1"/>
          </p:nvPr>
        </p:nvSpPr>
        <p:spPr>
          <a:xfrm>
            <a:off x="713232" y="731520"/>
            <a:ext cx="76809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77" marR="0" lvl="0" indent="-342877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Arial"/>
              <a:buNone/>
              <a:defRPr sz="2000" b="0">
                <a:solidFill>
                  <a:srgbClr val="1F2A37"/>
                </a:solidFill>
                <a:latin typeface="Aptos"/>
              </a:defRPr>
            </a:pPr>
            <a:r>
              <a:rPr lang="ca-ES" sz="2000" b="0" i="0" u="sng" strike="noStrike" cap="none" noProof="0" dirty="0">
                <a:solidFill>
                  <a:srgbClr val="1F2A37"/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http://www.educem.com/</a:t>
            </a:r>
            <a:endParaRPr lang="ca-ES" noProof="0" dirty="0">
              <a:solidFill>
                <a:srgbClr val="7F7F7F"/>
              </a:solidFill>
            </a:endParaRPr>
          </a:p>
        </p:txBody>
      </p:sp>
      <p:sp>
        <p:nvSpPr>
          <p:cNvPr id="363" name="Google Shape;363;p24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Curs 26-27</a:t>
            </a:r>
            <a:endParaRPr lang="ca-ES" noProof="0" dirty="0"/>
          </a:p>
        </p:txBody>
      </p:sp>
      <p:pic>
        <p:nvPicPr>
          <p:cNvPr id="364" name="Google Shape;364;p24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833" y="1861113"/>
            <a:ext cx="8880334" cy="3476137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4"/>
          <p:cNvSpPr txBox="1">
            <a:spLocks noGrp="1"/>
          </p:cNvSpPr>
          <p:nvPr>
            <p:ph type="title"/>
          </p:nvPr>
        </p:nvSpPr>
        <p:spPr>
          <a:xfrm>
            <a:off x="658368" y="219456"/>
            <a:ext cx="77724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</a:rPr>
              <a:t>    PÀGINA WEB DE L’ESCOLA</a:t>
            </a:r>
            <a:endParaRPr lang="ca-ES" sz="3200" noProof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Rectangle 37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80" name="Rectangle 379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81" name="Rectangle 38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82" name="Rectangle 381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73" name="Google Shape;373;p25"/>
          <p:cNvSpPr txBox="1">
            <a:spLocks noGrp="1"/>
          </p:cNvSpPr>
          <p:nvPr>
            <p:ph type="ftr" idx="11"/>
          </p:nvPr>
        </p:nvSpPr>
        <p:spPr>
          <a:xfrm>
            <a:off x="3383280" y="6528816"/>
            <a:ext cx="2377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r>
              <a:rPr lang="ca-ES" sz="800" b="0" noProof="0" dirty="0">
                <a:solidFill>
                  <a:srgbClr val="667788"/>
                </a:solidFill>
                <a:latin typeface="Aptos"/>
              </a:rPr>
              <a:t>Curs 26-27</a:t>
            </a:r>
            <a:endParaRPr lang="ca-ES" noProof="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800" b="0">
                <a:solidFill>
                  <a:srgbClr val="667788"/>
                </a:solidFill>
                <a:latin typeface="Aptos"/>
              </a:defRPr>
            </a:pPr>
            <a:endParaRPr lang="ca-ES" sz="1200" b="1" i="0" u="none" strike="noStrike" cap="none" noProof="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25" descr="Captura_de_pantalla_16_9_17_21_3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266" y="907166"/>
            <a:ext cx="4190178" cy="357107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Rectangle 382"/>
          <p:cNvSpPr/>
          <p:nvPr/>
        </p:nvSpPr>
        <p:spPr>
          <a:xfrm>
            <a:off x="658368" y="658368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376" name="Google Shape;376;p25" descr="Un dibujo de una cara feliz&#10;&#10;Descripción generada automáticamente con confianza baj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0625" y="1824370"/>
            <a:ext cx="414337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7457" y="2778631"/>
            <a:ext cx="3010055" cy="2940201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5"/>
          <p:cNvSpPr txBox="1"/>
          <p:nvPr/>
        </p:nvSpPr>
        <p:spPr>
          <a:xfrm>
            <a:off x="658368" y="219456"/>
            <a:ext cx="77724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LA FINESTRA A L’ESCOLA</a:t>
            </a:r>
            <a:endParaRPr lang="ca-ES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Rectangle 392"/>
          <p:cNvSpPr/>
          <p:nvPr/>
        </p:nvSpPr>
        <p:spPr>
          <a:xfrm>
            <a:off x="0" y="17252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94" name="Rectangle 393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95" name="Rectangle 394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96" name="Rectangle 395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97" name="Rectangle 396"/>
          <p:cNvSpPr/>
          <p:nvPr/>
        </p:nvSpPr>
        <p:spPr>
          <a:xfrm>
            <a:off x="658368" y="758952"/>
            <a:ext cx="960120" cy="32004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pic>
        <p:nvPicPr>
          <p:cNvPr id="387" name="Google Shape;387;p26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4143" y="4758457"/>
            <a:ext cx="4459857" cy="102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848" y="1616258"/>
            <a:ext cx="140970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1025" y="3372928"/>
            <a:ext cx="1798157" cy="87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80426" y="475036"/>
            <a:ext cx="4389756" cy="2407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7033" y="3116194"/>
            <a:ext cx="5282331" cy="3113098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6"/>
          <p:cNvSpPr txBox="1"/>
          <p:nvPr/>
        </p:nvSpPr>
        <p:spPr>
          <a:xfrm>
            <a:off x="658368" y="256032"/>
            <a:ext cx="77724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ct val="25405"/>
              <a:buFont typeface="Calibri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LA FINESTRA A FAR: @PHARMACONSELL </a:t>
            </a:r>
            <a:endParaRPr lang="ca-ES" sz="3800" b="0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rgbClr val="000000"/>
              </a:buClr>
              <a:buSzPts val="956"/>
              <a:buFont typeface="Calibri"/>
              <a:buNone/>
              <a:defRPr sz="2600" b="1">
                <a:solidFill>
                  <a:srgbClr val="0D2D4E"/>
                </a:solidFill>
                <a:latin typeface="Aptos"/>
              </a:defRPr>
            </a:pPr>
            <a:r>
              <a:rPr lang="ca-ES" sz="2600" b="1" i="0" u="none" strike="noStrike" cap="none" noProof="0" dirty="0">
                <a:solidFill>
                  <a:srgbClr val="0D2D4E"/>
                </a:solidFill>
                <a:latin typeface="Aptos"/>
                <a:ea typeface="Calibri"/>
                <a:cs typeface="Calibri"/>
                <a:sym typeface="Calibri"/>
              </a:rPr>
              <a:t> </a:t>
            </a:r>
            <a:endParaRPr lang="ca-ES" sz="4500" b="1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Rectangle 40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403" name="Rectangle 402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216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404" name="Rectangle 403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E769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405" name="Rectangle 404"/>
          <p:cNvSpPr/>
          <p:nvPr/>
        </p:nvSpPr>
        <p:spPr>
          <a:xfrm>
            <a:off x="0" y="6757416"/>
            <a:ext cx="9144000" cy="100584"/>
          </a:xfrm>
          <a:prstGeom prst="rect">
            <a:avLst/>
          </a:prstGeom>
          <a:solidFill>
            <a:srgbClr val="D6E2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noProof="0" dirty="0"/>
          </a:p>
        </p:txBody>
      </p:sp>
      <p:sp>
        <p:nvSpPr>
          <p:cNvPr id="399" name="Google Shape;399;p27"/>
          <p:cNvSpPr txBox="1">
            <a:spLocks noGrp="1"/>
          </p:cNvSpPr>
          <p:nvPr>
            <p:ph type="subTitle" idx="4294967295"/>
          </p:nvPr>
        </p:nvSpPr>
        <p:spPr>
          <a:xfrm>
            <a:off x="3918239" y="5966546"/>
            <a:ext cx="7636319" cy="432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9200" rIns="91425" bIns="45700" anchor="t" anchorCtr="0">
            <a:noAutofit/>
          </a:bodyPr>
          <a:lstStyle/>
          <a:p>
            <a:pPr marL="342877" marR="0" lvl="0" indent="-20317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ca-ES" sz="22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877" marR="0" lvl="0" indent="-203177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ca-ES" sz="22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27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511" y="6179109"/>
            <a:ext cx="1329210" cy="355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777" y="171114"/>
            <a:ext cx="8048445" cy="5901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1413</Words>
  <Application>Microsoft Office PowerPoint</Application>
  <PresentationFormat>Presentació en pantalla (4:3)</PresentationFormat>
  <Paragraphs>224</Paragraphs>
  <Slides>27</Slides>
  <Notes>27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7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27</vt:i4>
      </vt:variant>
    </vt:vector>
  </HeadingPairs>
  <TitlesOfParts>
    <vt:vector size="35" baseType="lpstr">
      <vt:lpstr>Arial Rounded</vt:lpstr>
      <vt:lpstr>Aptos</vt:lpstr>
      <vt:lpstr>Arial</vt:lpstr>
      <vt:lpstr>Calibri</vt:lpstr>
      <vt:lpstr>Red Hat Text</vt:lpstr>
      <vt:lpstr>Noto Sans Symbols</vt:lpstr>
      <vt:lpstr>Times New Roman</vt:lpstr>
      <vt:lpstr>Tema de Office</vt:lpstr>
      <vt:lpstr>Presentació del PowerPoint</vt:lpstr>
      <vt:lpstr>             CURS 26-27</vt:lpstr>
      <vt:lpstr>PLA D’ESTUDIS</vt:lpstr>
      <vt:lpstr>    CFGM Farmàcia i  Parafarmàcia</vt:lpstr>
      <vt:lpstr>Presentació del PowerPoint</vt:lpstr>
      <vt:lpstr>COMPETÈNCIES PROFESSIONALS</vt:lpstr>
      <vt:lpstr>TRETS IDENTIFICATIUS DE L’ESCOLA</vt:lpstr>
      <vt:lpstr>Comunicació Directa amb les Famílies: APP Alexia</vt:lpstr>
      <vt:lpstr>Comunicació Directa amb les Famílies: APP Alexia</vt:lpstr>
      <vt:lpstr>Presentació del PowerPoint</vt:lpstr>
      <vt:lpstr>Seguiment tutoria</vt:lpstr>
      <vt:lpstr>CFGM Farmàcia i Parafarmàcia</vt:lpstr>
      <vt:lpstr>Presentació del PowerPoint</vt:lpstr>
      <vt:lpstr>INFORMACIÓ DEL CICLE</vt:lpstr>
      <vt:lpstr>Presentació del PowerPoint</vt:lpstr>
      <vt:lpstr>Presentació del PowerPoint</vt:lpstr>
      <vt:lpstr>       ESTADA A L’EMPRESA </vt:lpstr>
      <vt:lpstr>Presentació del PowerPoint</vt:lpstr>
      <vt:lpstr>Presentació del PowerPoint</vt:lpstr>
      <vt:lpstr>Curs 26-27</vt:lpstr>
      <vt:lpstr>XERRADES</vt:lpstr>
      <vt:lpstr>Presentació del PowerPoint</vt:lpstr>
      <vt:lpstr>Presentació del PowerPoint</vt:lpstr>
      <vt:lpstr>    PÀGINA WEB DE L’ESCOLA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Irene Martinez</dc:creator>
  <cp:lastModifiedBy>Salva Rigual Valls</cp:lastModifiedBy>
  <cp:revision>4</cp:revision>
  <dcterms:modified xsi:type="dcterms:W3CDTF">2026-09-17T07:59:16Z</dcterms:modified>
</cp:coreProperties>
</file>